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2"/>
    <p:sldId id="1144" r:id="rId3"/>
    <p:sldId id="1143" r:id="rId4"/>
    <p:sldId id="1157" r:id="rId5"/>
    <p:sldId id="1158" r:id="rId6"/>
    <p:sldId id="1159" r:id="rId7"/>
    <p:sldId id="1160" r:id="rId8"/>
    <p:sldId id="1161" r:id="rId9"/>
    <p:sldId id="1140" r:id="rId10"/>
    <p:sldId id="1141" r:id="rId11"/>
    <p:sldId id="1156" r:id="rId12"/>
    <p:sldId id="1162" r:id="rId13"/>
    <p:sldId id="1142" r:id="rId14"/>
    <p:sldId id="1163" r:id="rId15"/>
    <p:sldId id="1164" r:id="rId16"/>
    <p:sldId id="1165" r:id="rId17"/>
    <p:sldId id="1166" r:id="rId18"/>
    <p:sldId id="1167" r:id="rId19"/>
    <p:sldId id="1145" r:id="rId20"/>
    <p:sldId id="1146" r:id="rId21"/>
    <p:sldId id="1152" r:id="rId22"/>
    <p:sldId id="1147" r:id="rId23"/>
    <p:sldId id="1148" r:id="rId24"/>
    <p:sldId id="1149" r:id="rId25"/>
    <p:sldId id="1168" r:id="rId26"/>
    <p:sldId id="1169" r:id="rId27"/>
    <p:sldId id="1170" r:id="rId28"/>
    <p:sldId id="1171" r:id="rId29"/>
    <p:sldId id="1150" r:id="rId30"/>
    <p:sldId id="1151" r:id="rId31"/>
    <p:sldId id="1153" r:id="rId3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第四单元  资本主义制度的确立</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8</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欧洲</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的思想解放运动</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扩展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：西欧其他一些国家也进行宗教改革，建立了独立于罗马教廷的新教，其中瑞士的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加尔文派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和英国的国教影响最大。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）宗教改革进一步解放了人们的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，传播和发展了人文主义。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欧洲资本主义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的成长。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）推动了欧洲</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民族国家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的形成和文化教育事业的发展。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01479"/>
          </a:xfrm>
        </p:spPr>
        <p:txBody>
          <a:bodyPr/>
          <a:lstStyle/>
          <a:p>
            <a:pPr hangingPunct="0">
              <a:spcAft>
                <a:spcPts val="0"/>
              </a:spcAft>
              <a:tabLst>
                <a:tab pos="630555" algn="l"/>
              </a:tabLs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近代</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科学的兴起</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：随着文艺复兴和宗教改革的深入发展，人们对</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自然界</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的认识也产生了</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革命性</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时间</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世纪，近代科学兴起，被称为</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科学革命</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成果</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）天文学：波兰天文学家哥白尼提出</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日心说</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，否定天主教会宣扬的</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地心说</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，建立起一种新的宇宙观。</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）物理学：英国科学家</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牛顿</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发现万有引力定律，确立了较为完整的力学体系，为近代物理学的发展奠定了基础。</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）其他方面：近代科学在光学、热学、电磁学、解剖学等领域也取得了巨大进步。</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847;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829864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0897"/>
            <a:ext cx="11485848" cy="2862322"/>
          </a:xfrm>
        </p:spPr>
        <p:txBody>
          <a:bodyPr/>
          <a:lstStyle/>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）科学革命形成了重视经验和事实的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理性化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思维方式。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）确立了通过观察、</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实验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、分析、归纳和综合等基本途径发现自然规律的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）科学革命促进了</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思想解放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和社会进步。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107890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近代科学的特点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从自然哲学的母体中分化出来成为独立部门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其内部也逐步明确地划分为数学、物理学、化学、天文学、地理学、生物学等学科。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科学实验从生产中分化出来成为一项独立的实践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与分析方法和数学方法一起成为推动近代科学发展的主要方法。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阶段特征明显。前期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世纪下半期至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世纪中期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尚处于经验科学阶段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世纪中期至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开始进入理论科学阶段。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拓展延伸.eps" descr="id:2147490066;FounderCES"/>
          <p:cNvPicPr/>
          <p:nvPr/>
        </p:nvPicPr>
        <p:blipFill>
          <a:blip r:embed="rId2"/>
          <a:stretch>
            <a:fillRect/>
          </a:stretch>
        </p:blipFill>
        <p:spPr>
          <a:xfrm>
            <a:off x="390874" y="1472425"/>
            <a:ext cx="1815465" cy="359410"/>
          </a:xfrm>
          <a:prstGeom prst="rect">
            <a:avLst/>
          </a:prstGeom>
        </p:spPr>
      </p:pic>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2782"/>
            <a:ext cx="11485848" cy="2862322"/>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启蒙运动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：随着文艺复兴、宗教改革和近代科学的发展，人们的思想得到进一步解放，新兴资产阶级要求摆脱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专制王权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和教会的思想束缚，启蒙运动应运而生。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启蒙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一词，法文原意为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。启蒙运动就是以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理性和科学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的光芒，驱散蒙昧、迷信、宗教狂热和专制统治带来的黑暗。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91177;FounderCES"/>
          <p:cNvPicPr/>
          <p:nvPr/>
        </p:nvPicPr>
        <p:blipFill>
          <a:blip r:embed="rId2"/>
          <a:stretch>
            <a:fillRect/>
          </a:stretch>
        </p:blipFill>
        <p:spPr>
          <a:xfrm>
            <a:off x="478582" y="1646242"/>
            <a:ext cx="1354455" cy="359410"/>
          </a:xfrm>
          <a:prstGeom prst="rect">
            <a:avLst/>
          </a:prstGeom>
        </p:spPr>
      </p:pic>
    </p:spTree>
    <p:extLst>
      <p:ext uri="{BB962C8B-B14F-4D97-AF65-F5344CB8AC3E}">
        <p14:creationId xmlns:p14="http://schemas.microsoft.com/office/powerpoint/2010/main" val="4032666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61115"/>
            <a:ext cx="11485848" cy="3624069"/>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准确把握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启蒙运动</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宣扬的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学说</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454211359"/>
              </p:ext>
            </p:extLst>
          </p:nvPr>
        </p:nvGraphicFramePr>
        <p:xfrm>
          <a:off x="609600" y="2801952"/>
          <a:ext cx="10971215" cy="2203536"/>
        </p:xfrm>
        <a:graphic>
          <a:graphicData uri="http://schemas.openxmlformats.org/drawingml/2006/table">
            <a:tbl>
              <a:tblPr firstRow="1" firstCol="1" bandRow="1"/>
              <a:tblGrid>
                <a:gridCol w="949102">
                  <a:extLst>
                    <a:ext uri="{9D8B030D-6E8A-4147-A177-3AD203B41FA5}">
                      <a16:colId xmlns:a16="http://schemas.microsoft.com/office/drawing/2014/main" xmlns="" val="52615649"/>
                    </a:ext>
                  </a:extLst>
                </a:gridCol>
                <a:gridCol w="2168917">
                  <a:extLst>
                    <a:ext uri="{9D8B030D-6E8A-4147-A177-3AD203B41FA5}">
                      <a16:colId xmlns:a16="http://schemas.microsoft.com/office/drawing/2014/main" xmlns="" val="4284426140"/>
                    </a:ext>
                  </a:extLst>
                </a:gridCol>
                <a:gridCol w="2617732">
                  <a:extLst>
                    <a:ext uri="{9D8B030D-6E8A-4147-A177-3AD203B41FA5}">
                      <a16:colId xmlns:a16="http://schemas.microsoft.com/office/drawing/2014/main" xmlns="" val="3671414233"/>
                    </a:ext>
                  </a:extLst>
                </a:gridCol>
                <a:gridCol w="2617732">
                  <a:extLst>
                    <a:ext uri="{9D8B030D-6E8A-4147-A177-3AD203B41FA5}">
                      <a16:colId xmlns:a16="http://schemas.microsoft.com/office/drawing/2014/main" xmlns="" val="539956892"/>
                    </a:ext>
                  </a:extLst>
                </a:gridCol>
                <a:gridCol w="2617732">
                  <a:extLst>
                    <a:ext uri="{9D8B030D-6E8A-4147-A177-3AD203B41FA5}">
                      <a16:colId xmlns:a16="http://schemas.microsoft.com/office/drawing/2014/main" xmlns="" val="3315479636"/>
                    </a:ext>
                  </a:extLst>
                </a:gridCol>
              </a:tblGrid>
              <a:tr h="548640">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含义</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目的</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本质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地位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093831563"/>
                  </a:ext>
                </a:extLst>
              </a:tr>
              <a:tr h="937419">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内容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人的思</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考、判断</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保障人的</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自然权利</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资产阶级</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民主、科学</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启蒙运动的旗帜</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999684851"/>
                  </a:ext>
                </a:extLst>
              </a:tr>
              <a:tr h="557616">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方法</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4">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人的思考</a:t>
                      </a:r>
                      <a:r>
                        <a:rPr lang="en-US" sz="2400" b="1"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怎样思考</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科学</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思考什么</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人的权利</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728733544"/>
                  </a:ext>
                </a:extLst>
              </a:tr>
            </a:tbl>
          </a:graphicData>
        </a:graphic>
      </p:graphicFrame>
      <p:pic>
        <p:nvPicPr>
          <p:cNvPr id="4" name="24拓展延伸.eps" descr="id:2147491184;FounderCES"/>
          <p:cNvPicPr/>
          <p:nvPr/>
        </p:nvPicPr>
        <p:blipFill>
          <a:blip r:embed="rId2"/>
          <a:stretch>
            <a:fillRect/>
          </a:stretch>
        </p:blipFill>
        <p:spPr>
          <a:xfrm>
            <a:off x="640527" y="1682068"/>
            <a:ext cx="1736725" cy="344170"/>
          </a:xfrm>
          <a:prstGeom prst="rect">
            <a:avLst/>
          </a:prstGeom>
        </p:spPr>
      </p:pic>
    </p:spTree>
    <p:extLst>
      <p:ext uri="{BB962C8B-B14F-4D97-AF65-F5344CB8AC3E}">
        <p14:creationId xmlns:p14="http://schemas.microsoft.com/office/powerpoint/2010/main" val="28429113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2999"/>
            <a:ext cx="11485848" cy="4454233"/>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历程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世纪，英国出现早期启蒙思想。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法国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成为启蒙运动的中心。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世纪后期，启蒙运动达到高潮，并扩展到欧洲其他国家及北美地区。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精神内核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，强调独立思考与自主精神。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）认为判断是非的标准是人的理性。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）相信进步，相信在科学和教育的作用下，社会将趋于完美。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）对未来社会提出了一些基本的政治思想。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819041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启蒙思想家及主张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641649199"/>
              </p:ext>
            </p:extLst>
          </p:nvPr>
        </p:nvGraphicFramePr>
        <p:xfrm>
          <a:off x="406575" y="1554322"/>
          <a:ext cx="11377264" cy="4462560"/>
        </p:xfrm>
        <a:graphic>
          <a:graphicData uri="http://schemas.openxmlformats.org/drawingml/2006/table">
            <a:tbl>
              <a:tblPr firstRow="1" firstCol="1" bandRow="1"/>
              <a:tblGrid>
                <a:gridCol w="1008111">
                  <a:extLst>
                    <a:ext uri="{9D8B030D-6E8A-4147-A177-3AD203B41FA5}">
                      <a16:colId xmlns:a16="http://schemas.microsoft.com/office/drawing/2014/main" xmlns="" val="2190512048"/>
                    </a:ext>
                  </a:extLst>
                </a:gridCol>
                <a:gridCol w="3384376">
                  <a:extLst>
                    <a:ext uri="{9D8B030D-6E8A-4147-A177-3AD203B41FA5}">
                      <a16:colId xmlns:a16="http://schemas.microsoft.com/office/drawing/2014/main" xmlns="" val="3269298554"/>
                    </a:ext>
                  </a:extLst>
                </a:gridCol>
                <a:gridCol w="6984777">
                  <a:extLst>
                    <a:ext uri="{9D8B030D-6E8A-4147-A177-3AD203B41FA5}">
                      <a16:colId xmlns:a16="http://schemas.microsoft.com/office/drawing/2014/main" xmlns="" val="1496568858"/>
                    </a:ext>
                  </a:extLst>
                </a:gridCol>
              </a:tblGrid>
              <a:tr h="89623">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国家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代表人物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1040805641"/>
                  </a:ext>
                </a:extLst>
              </a:tr>
              <a:tr h="533950">
                <a:tc rowSpan="3">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孟德斯鸠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强调立法、司法、行政三大权力相互监督、制衡</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446" marR="544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271391572"/>
                  </a:ext>
                </a:extLst>
              </a:tr>
              <a:tr h="576064">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伏尔泰</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寄希望于</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开明</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君主进行改革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建立君主立宪制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446" marR="544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51852888"/>
                  </a:ext>
                </a:extLst>
              </a:tr>
              <a:tr h="268869">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卢梭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主张主权在民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446" marR="544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256818452"/>
                  </a:ext>
                </a:extLst>
              </a:tr>
              <a:tr h="1120288">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英国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亚当</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斯密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现代经济学之父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446" marR="544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认为劳动是财富的源泉和衡量价值的尺度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主张自由竞争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446" marR="544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390136240"/>
                  </a:ext>
                </a:extLst>
              </a:tr>
              <a:tr h="1120288">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德国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康德</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启蒙思想的集大成者</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446" marR="544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认为人应该独立思考</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理性判断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主张民主、自由、平等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446" marR="544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796412924"/>
                  </a:ext>
                </a:extLst>
              </a:tr>
            </a:tbl>
          </a:graphicData>
        </a:graphic>
      </p:graphicFrame>
    </p:spTree>
    <p:extLst>
      <p:ext uri="{BB962C8B-B14F-4D97-AF65-F5344CB8AC3E}">
        <p14:creationId xmlns:p14="http://schemas.microsoft.com/office/powerpoint/2010/main" val="10269819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）启蒙运动进一步解放了人们的思想，为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资本主义制度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的建立作了理论准备和舆论宣传。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）启蒙运动直接推动了美国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独立战争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和法国大革命，有助于在这些国家建立资产阶级统治。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）启蒙思想也成为殖民地半殖民地人民争取</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民族独立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的精神武器。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98720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7624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文艺复兴和启蒙运动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952692524"/>
              </p:ext>
            </p:extLst>
          </p:nvPr>
        </p:nvGraphicFramePr>
        <p:xfrm>
          <a:off x="406573" y="2267003"/>
          <a:ext cx="11377265" cy="3840480"/>
        </p:xfrm>
        <a:graphic>
          <a:graphicData uri="http://schemas.openxmlformats.org/drawingml/2006/table">
            <a:tbl>
              <a:tblPr firstRow="1" firstCol="1" bandRow="1"/>
              <a:tblGrid>
                <a:gridCol w="1440161">
                  <a:extLst>
                    <a:ext uri="{9D8B030D-6E8A-4147-A177-3AD203B41FA5}">
                      <a16:colId xmlns:a16="http://schemas.microsoft.com/office/drawing/2014/main" xmlns="" val="1189613793"/>
                    </a:ext>
                  </a:extLst>
                </a:gridCol>
                <a:gridCol w="4680520">
                  <a:extLst>
                    <a:ext uri="{9D8B030D-6E8A-4147-A177-3AD203B41FA5}">
                      <a16:colId xmlns:a16="http://schemas.microsoft.com/office/drawing/2014/main" xmlns="" val="2081994408"/>
                    </a:ext>
                  </a:extLst>
                </a:gridCol>
                <a:gridCol w="5256584">
                  <a:extLst>
                    <a:ext uri="{9D8B030D-6E8A-4147-A177-3AD203B41FA5}">
                      <a16:colId xmlns:a16="http://schemas.microsoft.com/office/drawing/2014/main" xmlns="" val="840790304"/>
                    </a:ext>
                  </a:extLst>
                </a:gridCol>
              </a:tblGrid>
              <a:tr h="174075">
                <a:tc>
                  <a:txBody>
                    <a:bodyPr/>
                    <a:lstStyle/>
                    <a:p>
                      <a:pPr algn="ctr"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文艺复兴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启蒙运动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2904759258"/>
                  </a:ext>
                </a:extLst>
              </a:tr>
              <a:tr h="304632">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背景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都是西欧资本主义发展的产物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都弘扬人文主义精神</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追求人的个性解放和自由平等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都是资产阶级在意识形态领域的反封建斗争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都促进了思想解放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推动了资本主义的发展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有利于近代自然科学的发展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2187978063"/>
                  </a:ext>
                </a:extLst>
              </a:tr>
              <a:tr h="43519">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启蒙运动是对文艺复兴的继承与发展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xmlns="" val="2534636290"/>
                  </a:ext>
                </a:extLst>
              </a:tr>
            </a:tbl>
          </a:graphicData>
        </a:graphic>
      </p:graphicFrame>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时空观念解.eps" descr="id:2147490009;FounderCES"/>
          <p:cNvPicPr/>
          <p:nvPr/>
        </p:nvPicPr>
        <p:blipFill>
          <a:blip r:embed="rId2"/>
          <a:stretch>
            <a:fillRect/>
          </a:stretch>
        </p:blipFill>
        <p:spPr>
          <a:xfrm>
            <a:off x="2476340" y="746120"/>
            <a:ext cx="7254875" cy="719455"/>
          </a:xfrm>
          <a:prstGeom prst="rect">
            <a:avLst/>
          </a:prstGeom>
        </p:spPr>
      </p:pic>
      <p:pic>
        <p:nvPicPr>
          <p:cNvPr id="4" name="第四单元 发排.eps" descr="id:2147491120;FounderCES"/>
          <p:cNvPicPr/>
          <p:nvPr/>
        </p:nvPicPr>
        <p:blipFill>
          <a:blip r:embed="rId3"/>
          <a:stretch>
            <a:fillRect/>
          </a:stretch>
        </p:blipFill>
        <p:spPr>
          <a:xfrm>
            <a:off x="514702" y="1916832"/>
            <a:ext cx="11178150" cy="2880320"/>
          </a:xfrm>
          <a:prstGeom prst="rect">
            <a:avLst/>
          </a:prstGeom>
        </p:spPr>
      </p:pic>
    </p:spTree>
    <p:extLst>
      <p:ext uri="{BB962C8B-B14F-4D97-AF65-F5344CB8AC3E}">
        <p14:creationId xmlns:p14="http://schemas.microsoft.com/office/powerpoint/2010/main" val="2002933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690523001"/>
              </p:ext>
            </p:extLst>
          </p:nvPr>
        </p:nvGraphicFramePr>
        <p:xfrm>
          <a:off x="406573" y="908720"/>
          <a:ext cx="11377265" cy="5475581"/>
        </p:xfrm>
        <a:graphic>
          <a:graphicData uri="http://schemas.openxmlformats.org/drawingml/2006/table">
            <a:tbl>
              <a:tblPr firstRow="1" firstCol="1" bandRow="1"/>
              <a:tblGrid>
                <a:gridCol w="620411">
                  <a:extLst>
                    <a:ext uri="{9D8B030D-6E8A-4147-A177-3AD203B41FA5}">
                      <a16:colId xmlns:a16="http://schemas.microsoft.com/office/drawing/2014/main" xmlns="" val="1189613793"/>
                    </a:ext>
                  </a:extLst>
                </a:gridCol>
                <a:gridCol w="819750">
                  <a:extLst>
                    <a:ext uri="{9D8B030D-6E8A-4147-A177-3AD203B41FA5}">
                      <a16:colId xmlns:a16="http://schemas.microsoft.com/office/drawing/2014/main" xmlns="" val="4217140164"/>
                    </a:ext>
                  </a:extLst>
                </a:gridCol>
                <a:gridCol w="4536504">
                  <a:extLst>
                    <a:ext uri="{9D8B030D-6E8A-4147-A177-3AD203B41FA5}">
                      <a16:colId xmlns:a16="http://schemas.microsoft.com/office/drawing/2014/main" xmlns="" val="2081994408"/>
                    </a:ext>
                  </a:extLst>
                </a:gridCol>
                <a:gridCol w="864096">
                  <a:extLst>
                    <a:ext uri="{9D8B030D-6E8A-4147-A177-3AD203B41FA5}">
                      <a16:colId xmlns:a16="http://schemas.microsoft.com/office/drawing/2014/main" xmlns="" val="1904392720"/>
                    </a:ext>
                  </a:extLst>
                </a:gridCol>
                <a:gridCol w="4536504">
                  <a:extLst>
                    <a:ext uri="{9D8B030D-6E8A-4147-A177-3AD203B41FA5}">
                      <a16:colId xmlns:a16="http://schemas.microsoft.com/office/drawing/2014/main" xmlns="" val="840790304"/>
                    </a:ext>
                  </a:extLst>
                </a:gridCol>
              </a:tblGrid>
              <a:tr h="174075">
                <a:tc gridSpan="2">
                  <a:txBody>
                    <a:bodyPr/>
                    <a:lstStyle/>
                    <a:p>
                      <a:pPr algn="ctr"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grid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文艺复兴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启蒙运动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2904759258"/>
                  </a:ext>
                </a:extLst>
              </a:tr>
              <a:tr h="1131491">
                <a:tc rowSpan="4">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背景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资本主义萌芽的产物</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主要是反对教会对人的束缚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资本主义发展的结果</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公开对世俗的封建专制制度提出批评</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just" hangingPunct="0">
                        <a:lnSpc>
                          <a:spcPct val="150000"/>
                        </a:lnSpc>
                        <a:spcAft>
                          <a:spcPts val="0"/>
                        </a:spcAft>
                        <a:tabLst>
                          <a:tab pos="63055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172631880"/>
                  </a:ext>
                </a:extLst>
              </a:tr>
              <a:tr h="696302">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借助古希腊罗马的文化</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抛弃宗教外衣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高举民主、科学旗帜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just" hangingPunct="0">
                        <a:lnSpc>
                          <a:spcPct val="150000"/>
                        </a:lnSpc>
                        <a:spcAft>
                          <a:spcPts val="0"/>
                        </a:spcAft>
                        <a:tabLst>
                          <a:tab pos="63055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535750164"/>
                  </a:ext>
                </a:extLst>
              </a:tr>
              <a:tr h="174075">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人文主义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理性主义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just" hangingPunct="0">
                        <a:lnSpc>
                          <a:spcPct val="150000"/>
                        </a:lnSpc>
                        <a:spcAft>
                          <a:spcPts val="0"/>
                        </a:spcAft>
                        <a:tabLst>
                          <a:tab pos="63055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90391459"/>
                  </a:ext>
                </a:extLst>
              </a:tr>
              <a:tr h="2001868">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推动了近代自然科学的发展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有利于资本主义发展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推动了欧洲的宗教改革浪潮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在自然科学发展的前提下出现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打击了世俗的专制统治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开启了欧洲乃至世界范围内的资产阶级革命浪潮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just" hangingPunct="0">
                        <a:lnSpc>
                          <a:spcPct val="150000"/>
                        </a:lnSpc>
                        <a:spcAft>
                          <a:spcPts val="0"/>
                        </a:spcAft>
                        <a:tabLst>
                          <a:tab pos="63055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89" marR="528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760675116"/>
                  </a:ext>
                </a:extLst>
              </a:tr>
              <a:tr h="43519">
                <a:tc grid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gridSpan="3">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启蒙运动是对文艺复兴的继承与发展</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2534636290"/>
                  </a:ext>
                </a:extLst>
              </a:tr>
            </a:tbl>
          </a:graphicData>
        </a:graphic>
      </p:graphicFrame>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世纪，德国文学家高特舍特对文学中所有抒发感情、发挥想象的成分都持否定态度，主张摈弃巴洛克戏剧中常见的低俗文风，剔除歌剧式的幻想成分，以道德教育为宗旨塑造特定的人物类型。这反映出当时（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理性精神影响文学</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理论</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人文主义精神受到质疑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文学创作推动社会</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进步</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社会道德出现严重问题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3732030"/>
            <a:ext cx="807720" cy="287655"/>
          </a:xfrm>
          <a:prstGeom prst="rect">
            <a:avLst/>
          </a:prstGeom>
        </p:spPr>
      </p:pic>
      <p:pic>
        <p:nvPicPr>
          <p:cNvPr id="7" name="24解析.eps" descr="id:2147490109;FounderCES"/>
          <p:cNvPicPr/>
          <p:nvPr/>
        </p:nvPicPr>
        <p:blipFill>
          <a:blip r:embed="rId4"/>
          <a:stretch>
            <a:fillRect/>
          </a:stretch>
        </p:blipFill>
        <p:spPr>
          <a:xfrm>
            <a:off x="478582" y="4269032"/>
            <a:ext cx="807720" cy="287655"/>
          </a:xfrm>
          <a:prstGeom prst="rect">
            <a:avLst/>
          </a:prstGeom>
        </p:spPr>
      </p:pic>
      <p:sp>
        <p:nvSpPr>
          <p:cNvPr id="6" name="矩形 5"/>
          <p:cNvSpPr/>
          <p:nvPr/>
        </p:nvSpPr>
        <p:spPr>
          <a:xfrm>
            <a:off x="1391805" y="3645024"/>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
        <p:nvSpPr>
          <p:cNvPr id="8" name="内容占位符 1"/>
          <p:cNvSpPr txBox="1">
            <a:spLocks/>
          </p:cNvSpPr>
          <p:nvPr/>
        </p:nvSpPr>
        <p:spPr bwMode="auto">
          <a:xfrm>
            <a:off x="360854" y="40851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对文学中所有抒发感情、发挥想象的成分都持否定态度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以道德教育为宗旨塑造特定的人物类型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，强调的是以理性创作，</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正确；理性是更高层次的人文主义，排除</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非材料主旨，排除；</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是对材料的误读，排除。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宗教改革</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中的人文精神与实质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宗教改革中的人文精神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因信称义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否定了教会的权威，肯定了个人在宗教信仰中的主体地位和作用，具有鲜明的个人自由和个性解放的人文主义色彩。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）以个人内在信仰的权威否定教会特权和等级制度，确立了个人宗教信仰平等的权利。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）马丁</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路德要求建立独立自主的德意志民族教会，把人文主义关于民族自由的理想进一步推向政治现实。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8889"/>
            <a:ext cx="11485848" cy="2792239"/>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宗教改革的实质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）宗教改革形式上是反对天主教教义和教会组织，实际上是对现存的社会制度的反抗，实质上是西欧早期资产阶级的反封建斗争。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）宗教改革是一场在宗教外衣掩饰下发动的反封建统治和罗马教会神权统治的社会、思想改革运动，是资产阶级反封建斗争的一个特殊阶段。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dist" hangingPunct="0">
              <a:spcAft>
                <a:spcPts val="0"/>
              </a:spcAft>
              <a:tabLst>
                <a:tab pos="630238" algn="l"/>
                <a:tab pos="5557838"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马克思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曾这样评价路德：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他破除了对权威的信仰，却恢复了信仰的权威。他把僧侣变成了俗人，但又把俗人变成了僧侣。他把人从外在宗教解放出来，但又把宗教变成了人的内在世界。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由此可见，马克思意在强调马丁</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路德宗教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把人从宗教束缚中彻底解放</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出来</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突显了个人精神的自由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肯定了教会高于国家的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思想</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违背了资产阶级的愿望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4247934"/>
            <a:ext cx="807720" cy="287655"/>
          </a:xfrm>
          <a:prstGeom prst="rect">
            <a:avLst/>
          </a:prstGeom>
        </p:spPr>
      </p:pic>
      <p:sp>
        <p:nvSpPr>
          <p:cNvPr id="7" name="矩形 6"/>
          <p:cNvSpPr/>
          <p:nvPr/>
        </p:nvSpPr>
        <p:spPr>
          <a:xfrm>
            <a:off x="1400622" y="4160928"/>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2764"/>
            <a:ext cx="11485848" cy="2308324"/>
          </a:xfrm>
        </p:spPr>
        <p:txBody>
          <a:bodyPr/>
          <a:lstStyle/>
          <a:p>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他破除了对权威的信仰</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他把人从外在宗教解放出来</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可知，马克思意在强调马丁</a:t>
            </a:r>
            <a:r>
              <a:rPr lang="en-US" altLang="zh-CN" b="1" dirty="0">
                <a:solidFill>
                  <a:srgbClr val="000000"/>
                </a:solidFill>
                <a:latin typeface="Times New Roman" panose="02020603050405020304" pitchFamily="18" charset="0"/>
                <a:ea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路德宗教改革突显了个人信仰的自由，</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把人从宗教束缚中彻底解放出来</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表述过于绝对，排除</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；材料没有体现教会高于国家的思想，排除</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；马丁</a:t>
            </a:r>
            <a:r>
              <a:rPr lang="en-US" altLang="zh-CN" b="1" dirty="0">
                <a:solidFill>
                  <a:srgbClr val="000000"/>
                </a:solidFill>
                <a:latin typeface="Times New Roman" panose="02020603050405020304" pitchFamily="18" charset="0"/>
                <a:ea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路德宗教改革符合资产阶级的愿望，排除</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3" name="24解析.eps" descr="id:2147490109;FounderCES"/>
          <p:cNvPicPr/>
          <p:nvPr/>
        </p:nvPicPr>
        <p:blipFill>
          <a:blip r:embed="rId2"/>
          <a:stretch>
            <a:fillRect/>
          </a:stretch>
        </p:blipFill>
        <p:spPr>
          <a:xfrm>
            <a:off x="478582" y="2111460"/>
            <a:ext cx="807720" cy="287655"/>
          </a:xfrm>
          <a:prstGeom prst="rect">
            <a:avLst/>
          </a:prstGeom>
        </p:spPr>
      </p:pic>
    </p:spTree>
    <p:extLst>
      <p:ext uri="{BB962C8B-B14F-4D97-AF65-F5344CB8AC3E}">
        <p14:creationId xmlns:p14="http://schemas.microsoft.com/office/powerpoint/2010/main" val="16598444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近代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思想解放与近代自然科学产生和发展的关系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近代思想解放促进了近代科学技术的产生和发展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）文艺复兴运动从思想上解放了人和人性，把人从宗教神学的束缚中解放出来，激发了人对宇宙、自然和人自身的探究热情。文艺复兴运动直接为打破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地心说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提供了思想动力和精神基础。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）宗教改革、启蒙运动促进了人们思想的解放，为近代科学技术的发展提供了思想条件。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疑难点a3.eps" descr="id:2147491286;FounderCES"/>
          <p:cNvPicPr/>
          <p:nvPr/>
        </p:nvPicPr>
        <p:blipFill>
          <a:blip r:embed="rId2"/>
          <a:stretch>
            <a:fillRect/>
          </a:stretch>
        </p:blipFill>
        <p:spPr>
          <a:xfrm>
            <a:off x="478582" y="896688"/>
            <a:ext cx="1287145" cy="359410"/>
          </a:xfrm>
          <a:prstGeom prst="rect">
            <a:avLst/>
          </a:prstGeom>
        </p:spPr>
      </p:pic>
    </p:spTree>
    <p:extLst>
      <p:ext uri="{BB962C8B-B14F-4D97-AF65-F5344CB8AC3E}">
        <p14:creationId xmlns:p14="http://schemas.microsoft.com/office/powerpoint/2010/main" val="32654596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9042"/>
            <a:ext cx="11485848" cy="5008230"/>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近代科学技术的发展促进了新的思想解放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）近代天文学革命打破了中世纪神学世界观的支柱之一——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地心说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，给神学以极大冲击。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）牛顿用数学的研究方法描述宇宙运行的自然法则，为启蒙思想提供了科学理论依据。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）促进了哲学的变革与发展，如马克思主义哲学的产生。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）近代科学技术的发展对资本主义社会观念产生巨大的影响，从此人类的思维更加科学化，文明发展呈现加速化。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）印刷术等科技进步与传播为文艺复兴和宗教改革的出现准备了条件。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00342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tabLst>
                <a:tab pos="630238" algn="l"/>
                <a:tab pos="5557838"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卡尔说：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那么我究竟是什么呢？是一个在思维的东西。什么是一个在思维的东西呢？也就是说，一个精神，一个理智，或者一个理性。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这一思想（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肯定人的地位和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尊严</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推动近代科学产生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强调了理性思维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价值</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标志着人的自我觉醒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1293;FounderCES"/>
          <p:cNvPicPr/>
          <p:nvPr/>
        </p:nvPicPr>
        <p:blipFill>
          <a:blip r:embed="rId2"/>
          <a:stretch>
            <a:fillRect/>
          </a:stretch>
        </p:blipFill>
        <p:spPr>
          <a:xfrm>
            <a:off x="478582" y="908720"/>
            <a:ext cx="1116965" cy="359410"/>
          </a:xfrm>
          <a:prstGeom prst="rect">
            <a:avLst/>
          </a:prstGeom>
        </p:spPr>
      </p:pic>
      <p:pic>
        <p:nvPicPr>
          <p:cNvPr id="4" name="24答案.eps" descr="id:2147490102;FounderCES"/>
          <p:cNvPicPr/>
          <p:nvPr/>
        </p:nvPicPr>
        <p:blipFill>
          <a:blip r:embed="rId3"/>
          <a:stretch>
            <a:fillRect/>
          </a:stretch>
        </p:blipFill>
        <p:spPr>
          <a:xfrm>
            <a:off x="478582" y="3155966"/>
            <a:ext cx="807720" cy="287655"/>
          </a:xfrm>
          <a:prstGeom prst="rect">
            <a:avLst/>
          </a:prstGeom>
        </p:spPr>
      </p:pic>
      <p:sp>
        <p:nvSpPr>
          <p:cNvPr id="5" name="矩形 4"/>
          <p:cNvSpPr/>
          <p:nvPr/>
        </p:nvSpPr>
        <p:spPr>
          <a:xfrm>
            <a:off x="1400622" y="3068960"/>
            <a:ext cx="407484" cy="461665"/>
          </a:xfrm>
          <a:prstGeom prst="rect">
            <a:avLst/>
          </a:prstGeom>
        </p:spPr>
        <p:txBody>
          <a:bodyPr wrap="none">
            <a:spAutoFit/>
          </a:bodyPr>
          <a:lstStyle/>
          <a:p>
            <a:r>
              <a:rPr lang="en-US" altLang="zh-CN" sz="2400" dirty="0" smtClean="0">
                <a:solidFill>
                  <a:srgbClr val="000000"/>
                </a:solidFill>
              </a:rPr>
              <a:t>C</a:t>
            </a:r>
            <a:endParaRPr lang="zh-CN" altLang="en-US" dirty="0"/>
          </a:p>
        </p:txBody>
      </p:sp>
      <p:sp>
        <p:nvSpPr>
          <p:cNvPr id="6" name="内容占位符 1"/>
          <p:cNvSpPr txBox="1">
            <a:spLocks/>
          </p:cNvSpPr>
          <p:nvPr/>
        </p:nvSpPr>
        <p:spPr bwMode="auto">
          <a:xfrm>
            <a:off x="360854" y="350886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结合所学知识可知，笛卡尔是西方现代哲学思想的奠基人之一，他的哲学思想深深为欧洲的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理性主义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哲学奠定了基础。材料</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什么是一个在思维的东西呢？也就是说，一个精神，一个理智，或者一个理性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，强调的是理性思维价值。故选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0109;FounderCES"/>
          <p:cNvPicPr/>
          <p:nvPr/>
        </p:nvPicPr>
        <p:blipFill>
          <a:blip r:embed="rId4"/>
          <a:stretch>
            <a:fillRect/>
          </a:stretch>
        </p:blipFill>
        <p:spPr>
          <a:xfrm>
            <a:off x="478582" y="3681120"/>
            <a:ext cx="807720" cy="287655"/>
          </a:xfrm>
          <a:prstGeom prst="rect">
            <a:avLst/>
          </a:prstGeom>
        </p:spPr>
      </p:pic>
    </p:spTree>
    <p:extLst>
      <p:ext uri="{BB962C8B-B14F-4D97-AF65-F5344CB8AC3E}">
        <p14:creationId xmlns:p14="http://schemas.microsoft.com/office/powerpoint/2010/main" val="3741645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341632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文艺复兴</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时期人文主义的内涵及其特征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文艺复兴挣脱了神的统治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确立了人的尊严。但是那时的教会势力仍很强大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人们是不敢公开提出反对基督教的。所以马克思说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人们只能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战战兢兢地请出古代的幽灵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来为自己壮胆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也就是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借古喻今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摘编自于复洋《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世纪欧洲文化思潮中的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中国风</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dirty="0"/>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346237"/>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文艺复兴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：文艺复兴是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世纪初发生在欧洲的宣扬新思想的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新文化运动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，古典文化将迎来再生。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）经济上：西欧中世纪晚期</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资本主义生产关系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的萌芽是文艺复兴产生的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根本</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13470"/>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基督教会要人们</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在现实世界上则实行禁欲主义</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而人文主义者则认为人生的目的在于追求现世的自由和幸福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人是现世生活的创造者和享受者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人应当追求知识、探索知识、探索自然、欣赏艺术、享受友谊和欢乐。他们认为人所追求的东西是出于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天赋人性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。他们把发财和享乐的渴望视为美德善行。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摘编自朱寰《世界中古史》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芬奇曾说过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我是画家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但我还是工程师、机械师。我终生与自然作长期搏斗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解开一个个自然之谜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征服不驯的自然之力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为人类服务</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他们熟读经典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却迂腐无知。为什么要自欺欺人呢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研究自然是教育的主体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其余的都只是装饰而已。用你的头脑和你的双手去研究它吧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难道不应该首先理解自然的法则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然后再了解人类的法律和习俗吗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摘编自何亚平《科学社会学教程》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266750" y="782216"/>
            <a:ext cx="9579952"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历史解释、史料实证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945354"/>
            <a:ext cx="1186180" cy="359410"/>
          </a:xfrm>
          <a:prstGeom prst="rect">
            <a:avLst/>
          </a:prstGeom>
        </p:spPr>
      </p:pic>
      <p:pic>
        <p:nvPicPr>
          <p:cNvPr id="5" name="选材意图.eps" descr="id:2147490172;FounderCES"/>
          <p:cNvPicPr/>
          <p:nvPr/>
        </p:nvPicPr>
        <p:blipFill>
          <a:blip r:embed="rId3"/>
          <a:stretch>
            <a:fillRect/>
          </a:stretch>
        </p:blipFill>
        <p:spPr>
          <a:xfrm>
            <a:off x="1087434" y="1556792"/>
            <a:ext cx="1186180" cy="359410"/>
          </a:xfrm>
          <a:prstGeom prst="rect">
            <a:avLst/>
          </a:prstGeom>
        </p:spPr>
      </p:pic>
      <p:pic>
        <p:nvPicPr>
          <p:cNvPr id="7" name="史料解读.eps" descr="id:2147490179;FounderCES"/>
          <p:cNvPicPr/>
          <p:nvPr/>
        </p:nvPicPr>
        <p:blipFill>
          <a:blip r:embed="rId4"/>
          <a:stretch>
            <a:fillRect/>
          </a:stretch>
        </p:blipFill>
        <p:spPr>
          <a:xfrm>
            <a:off x="1080570" y="2625510"/>
            <a:ext cx="1186180" cy="359410"/>
          </a:xfrm>
          <a:prstGeom prst="rect">
            <a:avLst/>
          </a:prstGeom>
        </p:spPr>
      </p:pic>
      <p:sp>
        <p:nvSpPr>
          <p:cNvPr id="6" name="内容占位符 1"/>
          <p:cNvSpPr txBox="1">
            <a:spLocks/>
          </p:cNvSpPr>
          <p:nvPr/>
        </p:nvSpPr>
        <p:spPr bwMode="auto">
          <a:xfrm>
            <a:off x="360854" y="137468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通过三则文献史料，从不同角度呈现文艺复兴时期人文主义的核心内涵以及反映出的基本特征。</a:t>
            </a:r>
            <a:endParaRPr lang="zh-CN" altLang="en-US" dirty="0"/>
          </a:p>
        </p:txBody>
      </p:sp>
      <p:sp>
        <p:nvSpPr>
          <p:cNvPr id="8" name="内容占位符 1"/>
          <p:cNvSpPr txBox="1">
            <a:spLocks/>
          </p:cNvSpPr>
          <p:nvPr/>
        </p:nvSpPr>
        <p:spPr bwMode="auto">
          <a:xfrm>
            <a:off x="360854" y="2481093"/>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史料一中</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战战兢兢地请出古代的幽灵</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说明文艺复兴运动借助古希腊罗马文化，反对封建神学，宣扬新的资产阶级思想。史料二中</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人文主义者则认为人生的目的在于追求现世的自由和幸福，人是现世生活的创造者和享受者</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说明文艺复兴主张追求现世的幸福和个性解放。史料三</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解开一个个自然之谜，征服不驯的自然之力</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研究自然是教育的主体</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用你的头脑和你的双手去研究它吧</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说明文艺复兴运动关注对自然的研究，宣扬人文主义，崇尚科学知识，这有利于冲破宗教神学的束缚，促进近代科学的产生。</a:t>
            </a:r>
            <a:endParaRPr lang="zh-CN" altLang="en-US" dirty="0"/>
          </a:p>
        </p:txBody>
      </p:sp>
    </p:spTree>
    <p:extLst>
      <p:ext uri="{BB962C8B-B14F-4D97-AF65-F5344CB8AC3E}">
        <p14:creationId xmlns:p14="http://schemas.microsoft.com/office/powerpoint/2010/main" val="2248369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4891"/>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西欧文化自身的传承与发展，奠定了文艺复兴的基础。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意大利拥有丰厚的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古希腊罗马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文化积淀。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从东方汲取了大量文化养料。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）人才上：聚集了一批具有新思想的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学者文人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，他们成为文艺复兴的中坚力量。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：创立符合新兴</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资产阶级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需要的新文化。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5448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06899"/>
            <a:ext cx="11485848" cy="3346237"/>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精神内核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：人文主义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）人文主义以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为中心而不是以神为中心，提升人的地位，肯定人的价值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）反对禁欲主义，抨击教会腐败和守旧思想，崇尚</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理性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）重视发挥人的才智和创造力，追求</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现世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社会的幸福生活。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）提倡探索人与自然的奥秘。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96011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成就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61726901"/>
              </p:ext>
            </p:extLst>
          </p:nvPr>
        </p:nvGraphicFramePr>
        <p:xfrm>
          <a:off x="406575" y="1484784"/>
          <a:ext cx="11377263" cy="4937760"/>
        </p:xfrm>
        <a:graphic>
          <a:graphicData uri="http://schemas.openxmlformats.org/drawingml/2006/table">
            <a:tbl>
              <a:tblPr firstRow="1" firstCol="1" bandRow="1"/>
              <a:tblGrid>
                <a:gridCol w="1224135">
                  <a:extLst>
                    <a:ext uri="{9D8B030D-6E8A-4147-A177-3AD203B41FA5}">
                      <a16:colId xmlns:a16="http://schemas.microsoft.com/office/drawing/2014/main" xmlns="" val="1508294419"/>
                    </a:ext>
                  </a:extLst>
                </a:gridCol>
                <a:gridCol w="1008112">
                  <a:extLst>
                    <a:ext uri="{9D8B030D-6E8A-4147-A177-3AD203B41FA5}">
                      <a16:colId xmlns:a16="http://schemas.microsoft.com/office/drawing/2014/main" xmlns="" val="2122514161"/>
                    </a:ext>
                  </a:extLst>
                </a:gridCol>
                <a:gridCol w="1080120">
                  <a:extLst>
                    <a:ext uri="{9D8B030D-6E8A-4147-A177-3AD203B41FA5}">
                      <a16:colId xmlns:a16="http://schemas.microsoft.com/office/drawing/2014/main" xmlns="" val="1579323921"/>
                    </a:ext>
                  </a:extLst>
                </a:gridCol>
                <a:gridCol w="1944216">
                  <a:extLst>
                    <a:ext uri="{9D8B030D-6E8A-4147-A177-3AD203B41FA5}">
                      <a16:colId xmlns:a16="http://schemas.microsoft.com/office/drawing/2014/main" xmlns="" val="3974799848"/>
                    </a:ext>
                  </a:extLst>
                </a:gridCol>
                <a:gridCol w="2592288">
                  <a:extLst>
                    <a:ext uri="{9D8B030D-6E8A-4147-A177-3AD203B41FA5}">
                      <a16:colId xmlns:a16="http://schemas.microsoft.com/office/drawing/2014/main" xmlns="" val="4136332735"/>
                    </a:ext>
                  </a:extLst>
                </a:gridCol>
                <a:gridCol w="3528392">
                  <a:extLst>
                    <a:ext uri="{9D8B030D-6E8A-4147-A177-3AD203B41FA5}">
                      <a16:colId xmlns:a16="http://schemas.microsoft.com/office/drawing/2014/main" xmlns="" val="1518895048"/>
                    </a:ext>
                  </a:extLst>
                </a:gridCol>
              </a:tblGrid>
              <a:tr h="377164">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代表人物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代表作品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思想</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艺术</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2038163984"/>
                  </a:ext>
                </a:extLst>
              </a:tr>
              <a:tr h="377164">
                <a:tc rowSpan="3">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意大利</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tabLst>
                          <a:tab pos="63055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文学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三杰</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《神曲》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讽刺教会的封建腐朽</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宣扬人性的自由</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91134307"/>
                  </a:ext>
                </a:extLst>
              </a:tr>
              <a:tr h="377164">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彼特拉克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《歌集》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xmlns="" val="1138900206"/>
                  </a:ext>
                </a:extLst>
              </a:tr>
              <a:tr h="377164">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薄伽丘</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《十日谈》</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xmlns="" val="3326056640"/>
                  </a:ext>
                </a:extLst>
              </a:tr>
              <a:tr h="754327">
                <a:tc rowSpan="3">
                  <a:txBody>
                    <a:bodyPr/>
                    <a:lstStyle/>
                    <a:p>
                      <a:pPr algn="ctr"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意大利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tabLst>
                          <a:tab pos="630555" algn="l"/>
                        </a:tabLs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三杰</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达</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芬奇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《蒙娜丽莎》</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《最后的晚餐》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突破了中世纪呆板僵硬的风格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描绘现世生活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展现人物的内心世界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123759688"/>
                  </a:ext>
                </a:extLst>
              </a:tr>
              <a:tr h="377164">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米开朗琪罗</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《大卫》</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xmlns="" val="3474681439"/>
                  </a:ext>
                </a:extLst>
              </a:tr>
              <a:tr h="754327">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拉斐尔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《雅典学派》</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《西斯廷圣母》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xmlns="" val="3175842511"/>
                  </a:ext>
                </a:extLst>
              </a:tr>
            </a:tbl>
          </a:graphicData>
        </a:graphic>
      </p:graphicFrame>
    </p:spTree>
    <p:extLst>
      <p:ext uri="{BB962C8B-B14F-4D97-AF65-F5344CB8AC3E}">
        <p14:creationId xmlns:p14="http://schemas.microsoft.com/office/powerpoint/2010/main" val="10559198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480505774"/>
              </p:ext>
            </p:extLst>
          </p:nvPr>
        </p:nvGraphicFramePr>
        <p:xfrm>
          <a:off x="406575" y="1268760"/>
          <a:ext cx="11377263" cy="1680131"/>
        </p:xfrm>
        <a:graphic>
          <a:graphicData uri="http://schemas.openxmlformats.org/drawingml/2006/table">
            <a:tbl>
              <a:tblPr firstRow="1" firstCol="1" bandRow="1"/>
              <a:tblGrid>
                <a:gridCol w="1224135">
                  <a:extLst>
                    <a:ext uri="{9D8B030D-6E8A-4147-A177-3AD203B41FA5}">
                      <a16:colId xmlns:a16="http://schemas.microsoft.com/office/drawing/2014/main" xmlns="" val="1508294419"/>
                    </a:ext>
                  </a:extLst>
                </a:gridCol>
                <a:gridCol w="1008112">
                  <a:extLst>
                    <a:ext uri="{9D8B030D-6E8A-4147-A177-3AD203B41FA5}">
                      <a16:colId xmlns:a16="http://schemas.microsoft.com/office/drawing/2014/main" xmlns="" val="2122514161"/>
                    </a:ext>
                  </a:extLst>
                </a:gridCol>
                <a:gridCol w="1080120">
                  <a:extLst>
                    <a:ext uri="{9D8B030D-6E8A-4147-A177-3AD203B41FA5}">
                      <a16:colId xmlns:a16="http://schemas.microsoft.com/office/drawing/2014/main" xmlns="" val="1579323921"/>
                    </a:ext>
                  </a:extLst>
                </a:gridCol>
                <a:gridCol w="1944216">
                  <a:extLst>
                    <a:ext uri="{9D8B030D-6E8A-4147-A177-3AD203B41FA5}">
                      <a16:colId xmlns:a16="http://schemas.microsoft.com/office/drawing/2014/main" xmlns="" val="3974799848"/>
                    </a:ext>
                  </a:extLst>
                </a:gridCol>
                <a:gridCol w="2592288">
                  <a:extLst>
                    <a:ext uri="{9D8B030D-6E8A-4147-A177-3AD203B41FA5}">
                      <a16:colId xmlns:a16="http://schemas.microsoft.com/office/drawing/2014/main" xmlns="" val="4136332735"/>
                    </a:ext>
                  </a:extLst>
                </a:gridCol>
                <a:gridCol w="3528392">
                  <a:extLst>
                    <a:ext uri="{9D8B030D-6E8A-4147-A177-3AD203B41FA5}">
                      <a16:colId xmlns:a16="http://schemas.microsoft.com/office/drawing/2014/main" xmlns="" val="1518895048"/>
                    </a:ext>
                  </a:extLst>
                </a:gridCol>
              </a:tblGrid>
              <a:tr h="377164">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代表人物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代表作品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思想</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艺术</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2038163984"/>
                  </a:ext>
                </a:extLst>
              </a:tr>
              <a:tr h="1131491">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世纪</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英国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文学家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莎士比亚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《哈姆雷特》</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tabLst>
                          <a:tab pos="630555" algn="l"/>
                        </a:tabLs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《李尔王》</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充分体现了人文主义的政治理想和道德观念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128882772"/>
                  </a:ext>
                </a:extLst>
              </a:tr>
            </a:tbl>
          </a:graphicData>
        </a:graphic>
      </p:graphicFrame>
      <p:sp>
        <p:nvSpPr>
          <p:cNvPr id="5" name="内容占位符 1"/>
          <p:cNvSpPr>
            <a:spLocks noGrp="1"/>
          </p:cNvSpPr>
          <p:nvPr>
            <p:ph idx="1"/>
          </p:nvPr>
        </p:nvSpPr>
        <p:spPr>
          <a:xfrm>
            <a:off x="360854" y="3014906"/>
            <a:ext cx="11485848" cy="2238241"/>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）文艺复兴在一定程度上冲击了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封建秩序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）解放了长期被宗教戒律压抑和禁锢的人性，使人们开始更多地关注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人本身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与现世世界。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2456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0915"/>
            <a:ext cx="11485848" cy="3346237"/>
          </a:xfrm>
          <a:solidFill>
            <a:srgbClr val="D8ECDD"/>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文艺复兴时期文学艺术的特点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崇尚科学精神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探求真理与知识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反对愚昧和虚伪的神学观念。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肯定人在现实生活中的价值和地位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尊重人的情感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赞美人的力量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反对宗教对人的精神束缚和思想禁锢。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往往采用宗教题材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但却完全排除了宗教画的气息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充满着浓厚的人情味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表现艺术家对人的赞美和对人的觉醒的歌颂。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拓展延伸.eps" descr="id:2147491149;FounderCES"/>
          <p:cNvPicPr/>
          <p:nvPr/>
        </p:nvPicPr>
        <p:blipFill>
          <a:blip r:embed="rId2"/>
          <a:stretch>
            <a:fillRect/>
          </a:stretch>
        </p:blipFill>
        <p:spPr>
          <a:xfrm>
            <a:off x="550590" y="1613515"/>
            <a:ext cx="1815465" cy="359410"/>
          </a:xfrm>
          <a:prstGeom prst="rect">
            <a:avLst/>
          </a:prstGeom>
        </p:spPr>
      </p:pic>
    </p:spTree>
    <p:extLst>
      <p:ext uri="{BB962C8B-B14F-4D97-AF65-F5344CB8AC3E}">
        <p14:creationId xmlns:p14="http://schemas.microsoft.com/office/powerpoint/2010/main" val="26075967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宗教改革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：文艺复兴使</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天主教会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的权威受到越来越多的质疑，人们对罗马教廷的长期盘剥日益不满。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序幕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年，马丁</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路德撰写了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《九十五条论纲》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）路德认为人的灵魂获救靠</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自己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的信仰，不靠烦琐的宗教仪式。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）主张建立独立的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民族教会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和廉俭教会，力主用民族语言进行宗教活动。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：德意志宗教改革形成了新教中的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路德派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1485</TotalTime>
  <Words>2532</Words>
  <Application>Microsoft Office PowerPoint</Application>
  <PresentationFormat>自定义</PresentationFormat>
  <Paragraphs>233</Paragraphs>
  <Slides>31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31</vt:i4>
      </vt:variant>
    </vt:vector>
  </HeadingPairs>
  <TitlesOfParts>
    <vt:vector size="40"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443</cp:revision>
  <dcterms:created xsi:type="dcterms:W3CDTF">2020-11-06T05:24:00Z</dcterms:created>
  <dcterms:modified xsi:type="dcterms:W3CDTF">2025-10-11T16:20:10Z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